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34"/>
  </p:notesMasterIdLst>
  <p:handoutMasterIdLst>
    <p:handoutMasterId r:id="rId35"/>
  </p:handoutMasterIdLst>
  <p:sldIdLst>
    <p:sldId id="257" r:id="rId5"/>
    <p:sldId id="297" r:id="rId6"/>
    <p:sldId id="298" r:id="rId7"/>
    <p:sldId id="299" r:id="rId8"/>
    <p:sldId id="301" r:id="rId9"/>
    <p:sldId id="303" r:id="rId10"/>
    <p:sldId id="302" r:id="rId11"/>
    <p:sldId id="304" r:id="rId12"/>
    <p:sldId id="305" r:id="rId13"/>
    <p:sldId id="306" r:id="rId14"/>
    <p:sldId id="308" r:id="rId15"/>
    <p:sldId id="307" r:id="rId16"/>
    <p:sldId id="258" r:id="rId17"/>
    <p:sldId id="282" r:id="rId18"/>
    <p:sldId id="283" r:id="rId19"/>
    <p:sldId id="284" r:id="rId20"/>
    <p:sldId id="285" r:id="rId21"/>
    <p:sldId id="286" r:id="rId22"/>
    <p:sldId id="288" r:id="rId23"/>
    <p:sldId id="289" r:id="rId24"/>
    <p:sldId id="290" r:id="rId25"/>
    <p:sldId id="292" r:id="rId26"/>
    <p:sldId id="291" r:id="rId27"/>
    <p:sldId id="294" r:id="rId28"/>
    <p:sldId id="293" r:id="rId29"/>
    <p:sldId id="295" r:id="rId30"/>
    <p:sldId id="296" r:id="rId31"/>
    <p:sldId id="287" r:id="rId32"/>
    <p:sldId id="30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A1D3"/>
    <a:srgbClr val="9558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5359" autoAdjust="0"/>
  </p:normalViewPr>
  <p:slideViewPr>
    <p:cSldViewPr snapToGrid="0" showGuides="1">
      <p:cViewPr varScale="1">
        <p:scale>
          <a:sx n="77" d="100"/>
          <a:sy n="77" d="100"/>
        </p:scale>
        <p:origin x="1098" y="84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-288"/>
    </p:cViewPr>
  </p:sorterViewPr>
  <p:notesViewPr>
    <p:cSldViewPr snapToGrid="0" showGuides="1">
      <p:cViewPr varScale="1">
        <p:scale>
          <a:sx n="58" d="100"/>
          <a:sy n="58" d="100"/>
        </p:scale>
        <p:origin x="230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1318A-8A71-46CA-B53C-3835F89094B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C45C90-45F1-4B34-8E45-E20C6AEA344C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gm:t>
    </dgm:pt>
    <dgm:pt modelId="{84598C56-434A-45E7-8056-90F7CAB89263}" type="parTrans" cxnId="{BABD956F-579A-4B9E-8F71-10670D321B5A}">
      <dgm:prSet/>
      <dgm:spPr/>
      <dgm:t>
        <a:bodyPr/>
        <a:lstStyle/>
        <a:p>
          <a:endParaRPr lang="en-US"/>
        </a:p>
      </dgm:t>
    </dgm:pt>
    <dgm:pt modelId="{D81C8CCF-4697-4DD5-ADE9-14CED9E8EA19}" type="sibTrans" cxnId="{BABD956F-579A-4B9E-8F71-10670D321B5A}">
      <dgm:prSet/>
      <dgm:spPr/>
      <dgm:t>
        <a:bodyPr/>
        <a:lstStyle/>
        <a:p>
          <a:endParaRPr lang="en-US"/>
        </a:p>
      </dgm:t>
    </dgm:pt>
    <dgm:pt modelId="{343CADBF-4DDC-4ED2-8368-6BE57FBC7B38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gm:t>
    </dgm:pt>
    <dgm:pt modelId="{F541670E-5BC2-409C-83D8-FDDF00C0DD8F}" type="parTrans" cxnId="{41B2C289-DC66-4405-A725-B993FD2F6816}">
      <dgm:prSet/>
      <dgm:spPr/>
      <dgm:t>
        <a:bodyPr/>
        <a:lstStyle/>
        <a:p>
          <a:endParaRPr lang="en-US"/>
        </a:p>
      </dgm:t>
    </dgm:pt>
    <dgm:pt modelId="{5C79A275-8CC6-4192-937D-9C1E0C3C5EF6}" type="sibTrans" cxnId="{41B2C289-DC66-4405-A725-B993FD2F6816}">
      <dgm:prSet/>
      <dgm:spPr/>
      <dgm:t>
        <a:bodyPr/>
        <a:lstStyle/>
        <a:p>
          <a:endParaRPr lang="en-US"/>
        </a:p>
      </dgm:t>
    </dgm:pt>
    <dgm:pt modelId="{62EEB961-7EE2-43E7-9E10-CE6AEBA2D905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gm:t>
    </dgm:pt>
    <dgm:pt modelId="{CF7CCA23-E042-4A06-ADF3-B5998DF8240F}" type="parTrans" cxnId="{A349ED6F-2413-4399-BAF0-FA35AFC4B148}">
      <dgm:prSet/>
      <dgm:spPr/>
      <dgm:t>
        <a:bodyPr/>
        <a:lstStyle/>
        <a:p>
          <a:endParaRPr lang="en-US"/>
        </a:p>
      </dgm:t>
    </dgm:pt>
    <dgm:pt modelId="{FA8A6BD6-5E7D-4F86-BCCD-642C66E1627D}" type="sibTrans" cxnId="{A349ED6F-2413-4399-BAF0-FA35AFC4B148}">
      <dgm:prSet/>
      <dgm:spPr/>
      <dgm:t>
        <a:bodyPr/>
        <a:lstStyle/>
        <a:p>
          <a:endParaRPr lang="en-US"/>
        </a:p>
      </dgm:t>
    </dgm:pt>
    <dgm:pt modelId="{A070EE7E-2EC8-43B7-A174-54F76DC9A5C1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gm:t>
    </dgm:pt>
    <dgm:pt modelId="{4AC2CB48-F482-455A-B898-8B36E6C9272A}" type="parTrans" cxnId="{09276C0E-E3F9-483F-B536-5CAA766FA390}">
      <dgm:prSet/>
      <dgm:spPr/>
      <dgm:t>
        <a:bodyPr/>
        <a:lstStyle/>
        <a:p>
          <a:endParaRPr lang="en-US"/>
        </a:p>
      </dgm:t>
    </dgm:pt>
    <dgm:pt modelId="{BA03094D-F954-4822-A49A-9EB8C09AE785}" type="sibTrans" cxnId="{09276C0E-E3F9-483F-B536-5CAA766FA390}">
      <dgm:prSet/>
      <dgm:spPr/>
      <dgm:t>
        <a:bodyPr/>
        <a:lstStyle/>
        <a:p>
          <a:endParaRPr lang="en-US"/>
        </a:p>
      </dgm:t>
    </dgm:pt>
    <dgm:pt modelId="{AE692026-969F-49A2-99D3-501E3CDAFB2D}" type="pres">
      <dgm:prSet presAssocID="{55C1318A-8A71-46CA-B53C-3835F89094B3}" presName="cycle" presStyleCnt="0">
        <dgm:presLayoutVars>
          <dgm:dir/>
          <dgm:resizeHandles val="exact"/>
        </dgm:presLayoutVars>
      </dgm:prSet>
      <dgm:spPr/>
    </dgm:pt>
    <dgm:pt modelId="{96FE773E-0D0D-4853-8FC2-C585534B9FA7}" type="pres">
      <dgm:prSet presAssocID="{B0C45C90-45F1-4B34-8E45-E20C6AEA344C}" presName="node" presStyleLbl="node1" presStyleIdx="0" presStyleCnt="4" custScaleX="179629" custScaleY="130127" custRadScaleRad="76950" custRadScaleInc="564">
        <dgm:presLayoutVars>
          <dgm:bulletEnabled val="1"/>
        </dgm:presLayoutVars>
      </dgm:prSet>
      <dgm:spPr/>
    </dgm:pt>
    <dgm:pt modelId="{F4F227FC-327F-4CAD-9C83-044C14E76999}" type="pres">
      <dgm:prSet presAssocID="{D81C8CCF-4697-4DD5-ADE9-14CED9E8EA19}" presName="sibTrans" presStyleLbl="sibTrans2D1" presStyleIdx="0" presStyleCnt="4"/>
      <dgm:spPr/>
    </dgm:pt>
    <dgm:pt modelId="{AB6F7010-012A-44EC-9661-DAE623EB80E2}" type="pres">
      <dgm:prSet presAssocID="{D81C8CCF-4697-4DD5-ADE9-14CED9E8EA19}" presName="connectorText" presStyleLbl="sibTrans2D1" presStyleIdx="0" presStyleCnt="4"/>
      <dgm:spPr/>
    </dgm:pt>
    <dgm:pt modelId="{EBEB4AB3-D801-4615-973A-A003B350B7F7}" type="pres">
      <dgm:prSet presAssocID="{343CADBF-4DDC-4ED2-8368-6BE57FBC7B38}" presName="node" presStyleLbl="node1" presStyleIdx="1" presStyleCnt="4" custScaleX="167833" custScaleY="118552" custRadScaleRad="223985" custRadScaleInc="-350">
        <dgm:presLayoutVars>
          <dgm:bulletEnabled val="1"/>
        </dgm:presLayoutVars>
      </dgm:prSet>
      <dgm:spPr/>
    </dgm:pt>
    <dgm:pt modelId="{CD633E9B-76DB-461A-BEA8-90588114C834}" type="pres">
      <dgm:prSet presAssocID="{5C79A275-8CC6-4192-937D-9C1E0C3C5EF6}" presName="sibTrans" presStyleLbl="sibTrans2D1" presStyleIdx="1" presStyleCnt="4"/>
      <dgm:spPr/>
    </dgm:pt>
    <dgm:pt modelId="{1BB5C323-4794-428F-9CDE-D80CB3243B35}" type="pres">
      <dgm:prSet presAssocID="{5C79A275-8CC6-4192-937D-9C1E0C3C5EF6}" presName="connectorText" presStyleLbl="sibTrans2D1" presStyleIdx="1" presStyleCnt="4"/>
      <dgm:spPr/>
    </dgm:pt>
    <dgm:pt modelId="{4BAE3030-6163-4BB0-A9FC-4D12F88EF28E}" type="pres">
      <dgm:prSet presAssocID="{62EEB961-7EE2-43E7-9E10-CE6AEBA2D905}" presName="node" presStyleLbl="node1" presStyleIdx="2" presStyleCnt="4" custScaleX="195230" custScaleY="131298" custRadScaleRad="75881" custRadScaleInc="-4984">
        <dgm:presLayoutVars>
          <dgm:bulletEnabled val="1"/>
        </dgm:presLayoutVars>
      </dgm:prSet>
      <dgm:spPr/>
    </dgm:pt>
    <dgm:pt modelId="{67617F40-DA62-4ADF-8E3B-AC4DF870A1B2}" type="pres">
      <dgm:prSet presAssocID="{FA8A6BD6-5E7D-4F86-BCCD-642C66E1627D}" presName="sibTrans" presStyleLbl="sibTrans2D1" presStyleIdx="2" presStyleCnt="4"/>
      <dgm:spPr/>
    </dgm:pt>
    <dgm:pt modelId="{A1AC9EC1-B1FD-4659-8304-53652714DFF3}" type="pres">
      <dgm:prSet presAssocID="{FA8A6BD6-5E7D-4F86-BCCD-642C66E1627D}" presName="connectorText" presStyleLbl="sibTrans2D1" presStyleIdx="2" presStyleCnt="4"/>
      <dgm:spPr/>
    </dgm:pt>
    <dgm:pt modelId="{FC9AEC83-8A34-416E-ADB1-769965C1BE09}" type="pres">
      <dgm:prSet presAssocID="{A070EE7E-2EC8-43B7-A174-54F76DC9A5C1}" presName="node" presStyleLbl="node1" presStyleIdx="3" presStyleCnt="4" custScaleX="138522" custScaleY="106295" custRadScaleRad="226725" custRadScaleInc="-306">
        <dgm:presLayoutVars>
          <dgm:bulletEnabled val="1"/>
        </dgm:presLayoutVars>
      </dgm:prSet>
      <dgm:spPr/>
    </dgm:pt>
    <dgm:pt modelId="{27F7F757-5639-4E8D-B7BC-438DB737CBD6}" type="pres">
      <dgm:prSet presAssocID="{BA03094D-F954-4822-A49A-9EB8C09AE785}" presName="sibTrans" presStyleLbl="sibTrans2D1" presStyleIdx="3" presStyleCnt="4"/>
      <dgm:spPr/>
    </dgm:pt>
    <dgm:pt modelId="{1C0C47D8-1906-46A1-8CDB-0FBECB22C4ED}" type="pres">
      <dgm:prSet presAssocID="{BA03094D-F954-4822-A49A-9EB8C09AE785}" presName="connectorText" presStyleLbl="sibTrans2D1" presStyleIdx="3" presStyleCnt="4"/>
      <dgm:spPr/>
    </dgm:pt>
  </dgm:ptLst>
  <dgm:cxnLst>
    <dgm:cxn modelId="{09276C0E-E3F9-483F-B536-5CAA766FA390}" srcId="{55C1318A-8A71-46CA-B53C-3835F89094B3}" destId="{A070EE7E-2EC8-43B7-A174-54F76DC9A5C1}" srcOrd="3" destOrd="0" parTransId="{4AC2CB48-F482-455A-B898-8B36E6C9272A}" sibTransId="{BA03094D-F954-4822-A49A-9EB8C09AE785}"/>
    <dgm:cxn modelId="{EA0AE11C-9F82-4774-AA41-B89115EE5111}" type="presOf" srcId="{FA8A6BD6-5E7D-4F86-BCCD-642C66E1627D}" destId="{67617F40-DA62-4ADF-8E3B-AC4DF870A1B2}" srcOrd="0" destOrd="0" presId="urn:microsoft.com/office/officeart/2005/8/layout/cycle2"/>
    <dgm:cxn modelId="{6561F71E-EAC9-4B0D-9CF9-43230E0880F3}" type="presOf" srcId="{BA03094D-F954-4822-A49A-9EB8C09AE785}" destId="{27F7F757-5639-4E8D-B7BC-438DB737CBD6}" srcOrd="0" destOrd="0" presId="urn:microsoft.com/office/officeart/2005/8/layout/cycle2"/>
    <dgm:cxn modelId="{F229C125-DDB0-4B07-80E2-E8B959A061E3}" type="presOf" srcId="{FA8A6BD6-5E7D-4F86-BCCD-642C66E1627D}" destId="{A1AC9EC1-B1FD-4659-8304-53652714DFF3}" srcOrd="1" destOrd="0" presId="urn:microsoft.com/office/officeart/2005/8/layout/cycle2"/>
    <dgm:cxn modelId="{F3139664-E1DD-4810-A5E4-0A08171C6607}" type="presOf" srcId="{D81C8CCF-4697-4DD5-ADE9-14CED9E8EA19}" destId="{AB6F7010-012A-44EC-9661-DAE623EB80E2}" srcOrd="1" destOrd="0" presId="urn:microsoft.com/office/officeart/2005/8/layout/cycle2"/>
    <dgm:cxn modelId="{EC256F6E-D679-465C-A757-D7064CB36163}" type="presOf" srcId="{55C1318A-8A71-46CA-B53C-3835F89094B3}" destId="{AE692026-969F-49A2-99D3-501E3CDAFB2D}" srcOrd="0" destOrd="0" presId="urn:microsoft.com/office/officeart/2005/8/layout/cycle2"/>
    <dgm:cxn modelId="{3754764E-ACE5-440B-A2EF-55A5C5BF30AB}" type="presOf" srcId="{D81C8CCF-4697-4DD5-ADE9-14CED9E8EA19}" destId="{F4F227FC-327F-4CAD-9C83-044C14E76999}" srcOrd="0" destOrd="0" presId="urn:microsoft.com/office/officeart/2005/8/layout/cycle2"/>
    <dgm:cxn modelId="{BABD956F-579A-4B9E-8F71-10670D321B5A}" srcId="{55C1318A-8A71-46CA-B53C-3835F89094B3}" destId="{B0C45C90-45F1-4B34-8E45-E20C6AEA344C}" srcOrd="0" destOrd="0" parTransId="{84598C56-434A-45E7-8056-90F7CAB89263}" sibTransId="{D81C8CCF-4697-4DD5-ADE9-14CED9E8EA19}"/>
    <dgm:cxn modelId="{A349ED6F-2413-4399-BAF0-FA35AFC4B148}" srcId="{55C1318A-8A71-46CA-B53C-3835F89094B3}" destId="{62EEB961-7EE2-43E7-9E10-CE6AEBA2D905}" srcOrd="2" destOrd="0" parTransId="{CF7CCA23-E042-4A06-ADF3-B5998DF8240F}" sibTransId="{FA8A6BD6-5E7D-4F86-BCCD-642C66E1627D}"/>
    <dgm:cxn modelId="{77CBC451-75E0-49A8-AC4E-0862C54016B5}" type="presOf" srcId="{62EEB961-7EE2-43E7-9E10-CE6AEBA2D905}" destId="{4BAE3030-6163-4BB0-A9FC-4D12F88EF28E}" srcOrd="0" destOrd="0" presId="urn:microsoft.com/office/officeart/2005/8/layout/cycle2"/>
    <dgm:cxn modelId="{44377D53-FA7F-4907-82A7-63FEFD8003E5}" type="presOf" srcId="{343CADBF-4DDC-4ED2-8368-6BE57FBC7B38}" destId="{EBEB4AB3-D801-4615-973A-A003B350B7F7}" srcOrd="0" destOrd="0" presId="urn:microsoft.com/office/officeart/2005/8/layout/cycle2"/>
    <dgm:cxn modelId="{0781AF78-A049-461E-8A30-C5991CF2F36B}" type="presOf" srcId="{B0C45C90-45F1-4B34-8E45-E20C6AEA344C}" destId="{96FE773E-0D0D-4853-8FC2-C585534B9FA7}" srcOrd="0" destOrd="0" presId="urn:microsoft.com/office/officeart/2005/8/layout/cycle2"/>
    <dgm:cxn modelId="{6C459C85-6BA7-43AE-B9EA-2B418ED2F6BE}" type="presOf" srcId="{5C79A275-8CC6-4192-937D-9C1E0C3C5EF6}" destId="{1BB5C323-4794-428F-9CDE-D80CB3243B35}" srcOrd="1" destOrd="0" presId="urn:microsoft.com/office/officeart/2005/8/layout/cycle2"/>
    <dgm:cxn modelId="{41B2C289-DC66-4405-A725-B993FD2F6816}" srcId="{55C1318A-8A71-46CA-B53C-3835F89094B3}" destId="{343CADBF-4DDC-4ED2-8368-6BE57FBC7B38}" srcOrd="1" destOrd="0" parTransId="{F541670E-5BC2-409C-83D8-FDDF00C0DD8F}" sibTransId="{5C79A275-8CC6-4192-937D-9C1E0C3C5EF6}"/>
    <dgm:cxn modelId="{062292BE-E671-43BA-96F3-3D4DB0BAFDD2}" type="presOf" srcId="{BA03094D-F954-4822-A49A-9EB8C09AE785}" destId="{1C0C47D8-1906-46A1-8CDB-0FBECB22C4ED}" srcOrd="1" destOrd="0" presId="urn:microsoft.com/office/officeart/2005/8/layout/cycle2"/>
    <dgm:cxn modelId="{2C219FD4-6EF5-4283-90F9-7B9F8E4BDA0C}" type="presOf" srcId="{5C79A275-8CC6-4192-937D-9C1E0C3C5EF6}" destId="{CD633E9B-76DB-461A-BEA8-90588114C834}" srcOrd="0" destOrd="0" presId="urn:microsoft.com/office/officeart/2005/8/layout/cycle2"/>
    <dgm:cxn modelId="{C6A8AEF2-D665-4C14-A577-B3440B110415}" type="presOf" srcId="{A070EE7E-2EC8-43B7-A174-54F76DC9A5C1}" destId="{FC9AEC83-8A34-416E-ADB1-769965C1BE09}" srcOrd="0" destOrd="0" presId="urn:microsoft.com/office/officeart/2005/8/layout/cycle2"/>
    <dgm:cxn modelId="{EF167B71-8016-4184-AEA3-E8FFEACA6762}" type="presParOf" srcId="{AE692026-969F-49A2-99D3-501E3CDAFB2D}" destId="{96FE773E-0D0D-4853-8FC2-C585534B9FA7}" srcOrd="0" destOrd="0" presId="urn:microsoft.com/office/officeart/2005/8/layout/cycle2"/>
    <dgm:cxn modelId="{A95F1B94-ADE5-4FCE-89F3-F38464ED0694}" type="presParOf" srcId="{AE692026-969F-49A2-99D3-501E3CDAFB2D}" destId="{F4F227FC-327F-4CAD-9C83-044C14E76999}" srcOrd="1" destOrd="0" presId="urn:microsoft.com/office/officeart/2005/8/layout/cycle2"/>
    <dgm:cxn modelId="{F5B1A0B6-1258-49F0-A200-2BD81B3D135F}" type="presParOf" srcId="{F4F227FC-327F-4CAD-9C83-044C14E76999}" destId="{AB6F7010-012A-44EC-9661-DAE623EB80E2}" srcOrd="0" destOrd="0" presId="urn:microsoft.com/office/officeart/2005/8/layout/cycle2"/>
    <dgm:cxn modelId="{51D6EDD7-4A7F-419C-B593-CCDA380037EF}" type="presParOf" srcId="{AE692026-969F-49A2-99D3-501E3CDAFB2D}" destId="{EBEB4AB3-D801-4615-973A-A003B350B7F7}" srcOrd="2" destOrd="0" presId="urn:microsoft.com/office/officeart/2005/8/layout/cycle2"/>
    <dgm:cxn modelId="{8DA7FAED-34A6-4523-889D-90C7DEF6BFEA}" type="presParOf" srcId="{AE692026-969F-49A2-99D3-501E3CDAFB2D}" destId="{CD633E9B-76DB-461A-BEA8-90588114C834}" srcOrd="3" destOrd="0" presId="urn:microsoft.com/office/officeart/2005/8/layout/cycle2"/>
    <dgm:cxn modelId="{0D44B39B-5EA7-4F3E-91F1-144B49FB2781}" type="presParOf" srcId="{CD633E9B-76DB-461A-BEA8-90588114C834}" destId="{1BB5C323-4794-428F-9CDE-D80CB3243B35}" srcOrd="0" destOrd="0" presId="urn:microsoft.com/office/officeart/2005/8/layout/cycle2"/>
    <dgm:cxn modelId="{E20BBD20-A5C6-4866-9A6E-477640C45C9A}" type="presParOf" srcId="{AE692026-969F-49A2-99D3-501E3CDAFB2D}" destId="{4BAE3030-6163-4BB0-A9FC-4D12F88EF28E}" srcOrd="4" destOrd="0" presId="urn:microsoft.com/office/officeart/2005/8/layout/cycle2"/>
    <dgm:cxn modelId="{6FC16305-284C-42F6-BB66-10F88E2A45C5}" type="presParOf" srcId="{AE692026-969F-49A2-99D3-501E3CDAFB2D}" destId="{67617F40-DA62-4ADF-8E3B-AC4DF870A1B2}" srcOrd="5" destOrd="0" presId="urn:microsoft.com/office/officeart/2005/8/layout/cycle2"/>
    <dgm:cxn modelId="{2FE1608E-B0F4-44DE-9158-8F1EDB940440}" type="presParOf" srcId="{67617F40-DA62-4ADF-8E3B-AC4DF870A1B2}" destId="{A1AC9EC1-B1FD-4659-8304-53652714DFF3}" srcOrd="0" destOrd="0" presId="urn:microsoft.com/office/officeart/2005/8/layout/cycle2"/>
    <dgm:cxn modelId="{E34BD09B-ABB7-42D5-946E-0B2EA0DC17CB}" type="presParOf" srcId="{AE692026-969F-49A2-99D3-501E3CDAFB2D}" destId="{FC9AEC83-8A34-416E-ADB1-769965C1BE09}" srcOrd="6" destOrd="0" presId="urn:microsoft.com/office/officeart/2005/8/layout/cycle2"/>
    <dgm:cxn modelId="{D9979B2F-0527-421B-9C86-7CBAA2651B6A}" type="presParOf" srcId="{AE692026-969F-49A2-99D3-501E3CDAFB2D}" destId="{27F7F757-5639-4E8D-B7BC-438DB737CBD6}" srcOrd="7" destOrd="0" presId="urn:microsoft.com/office/officeart/2005/8/layout/cycle2"/>
    <dgm:cxn modelId="{7ABFF3F0-D352-45A7-95BD-1C35FF502A72}" type="presParOf" srcId="{27F7F757-5639-4E8D-B7BC-438DB737CBD6}" destId="{1C0C47D8-1906-46A1-8CDB-0FBECB22C4ED}" srcOrd="0" destOrd="0" presId="urn:microsoft.com/office/officeart/2005/8/layout/cycle2"/>
  </dgm:cxnLst>
  <dgm:bg/>
  <dgm:whole>
    <a:ln>
      <a:solidFill>
        <a:schemeClr val="bg2">
          <a:lumMod val="20000"/>
          <a:lumOff val="8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E773E-0D0D-4853-8FC2-C585534B9FA7}">
      <dsp:nvSpPr>
        <dsp:cNvPr id="0" name=""/>
        <dsp:cNvSpPr/>
      </dsp:nvSpPr>
      <dsp:spPr>
        <a:xfrm>
          <a:off x="4057675" y="153584"/>
          <a:ext cx="3022210" cy="2189352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sp:txBody>
      <dsp:txXfrm>
        <a:off x="4500267" y="474207"/>
        <a:ext cx="2137026" cy="1548106"/>
      </dsp:txXfrm>
    </dsp:sp>
    <dsp:sp modelId="{F4F227FC-327F-4CAD-9C83-044C14E76999}">
      <dsp:nvSpPr>
        <dsp:cNvPr id="0" name=""/>
        <dsp:cNvSpPr/>
      </dsp:nvSpPr>
      <dsp:spPr>
        <a:xfrm rot="1130743">
          <a:off x="7213331" y="1655073"/>
          <a:ext cx="758326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17897" y="1741127"/>
        <a:ext cx="587976" cy="340700"/>
      </dsp:txXfrm>
    </dsp:sp>
    <dsp:sp modelId="{EBEB4AB3-D801-4615-973A-A003B350B7F7}">
      <dsp:nvSpPr>
        <dsp:cNvPr id="0" name=""/>
        <dsp:cNvSpPr/>
      </dsp:nvSpPr>
      <dsp:spPr>
        <a:xfrm>
          <a:off x="8149229" y="1613609"/>
          <a:ext cx="2823745" cy="199460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sp:txBody>
      <dsp:txXfrm>
        <a:off x="8562757" y="1905712"/>
        <a:ext cx="1996689" cy="1410399"/>
      </dsp:txXfrm>
    </dsp:sp>
    <dsp:sp modelId="{CD633E9B-76DB-461A-BEA8-90588114C834}">
      <dsp:nvSpPr>
        <dsp:cNvPr id="0" name=""/>
        <dsp:cNvSpPr/>
      </dsp:nvSpPr>
      <dsp:spPr>
        <a:xfrm rot="9655314">
          <a:off x="7361706" y="2969658"/>
          <a:ext cx="682397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7527378" y="3055385"/>
        <a:ext cx="512047" cy="340700"/>
      </dsp:txXfrm>
    </dsp:sp>
    <dsp:sp modelId="{4BAE3030-6163-4BB0-A9FC-4D12F88EF28E}">
      <dsp:nvSpPr>
        <dsp:cNvPr id="0" name=""/>
        <dsp:cNvSpPr/>
      </dsp:nvSpPr>
      <dsp:spPr>
        <a:xfrm>
          <a:off x="3973359" y="2870913"/>
          <a:ext cx="3284692" cy="2209054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kern="12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sp:txBody>
      <dsp:txXfrm>
        <a:off x="4454391" y="3194421"/>
        <a:ext cx="2322628" cy="1562038"/>
      </dsp:txXfrm>
    </dsp:sp>
    <dsp:sp modelId="{67617F40-DA62-4ADF-8E3B-AC4DF870A1B2}">
      <dsp:nvSpPr>
        <dsp:cNvPr id="0" name=""/>
        <dsp:cNvSpPr/>
      </dsp:nvSpPr>
      <dsp:spPr>
        <a:xfrm rot="11888737">
          <a:off x="2953571" y="2960928"/>
          <a:ext cx="865779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3119685" y="3101021"/>
        <a:ext cx="695429" cy="340700"/>
      </dsp:txXfrm>
    </dsp:sp>
    <dsp:sp modelId="{FC9AEC83-8A34-416E-ADB1-769965C1BE09}">
      <dsp:nvSpPr>
        <dsp:cNvPr id="0" name=""/>
        <dsp:cNvSpPr/>
      </dsp:nvSpPr>
      <dsp:spPr>
        <a:xfrm>
          <a:off x="350075" y="1737438"/>
          <a:ext cx="2330595" cy="178838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sp:txBody>
      <dsp:txXfrm>
        <a:off x="691383" y="1999341"/>
        <a:ext cx="1647979" cy="1264579"/>
      </dsp:txXfrm>
    </dsp:sp>
    <dsp:sp modelId="{27F7F757-5639-4E8D-B7BC-438DB737CBD6}">
      <dsp:nvSpPr>
        <dsp:cNvPr id="0" name=""/>
        <dsp:cNvSpPr/>
      </dsp:nvSpPr>
      <dsp:spPr>
        <a:xfrm rot="20469357">
          <a:off x="2912541" y="1715908"/>
          <a:ext cx="908161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917106" y="1856986"/>
        <a:ext cx="737811" cy="340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44839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286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572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58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144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9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5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5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7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672" userDrawn="1">
          <p15:clr>
            <a:srgbClr val="F26B43"/>
          </p15:clr>
        </p15:guide>
        <p15:guide id="5" pos="1122" userDrawn="1">
          <p15:clr>
            <a:srgbClr val="F26B43"/>
          </p15:clr>
        </p15:guide>
        <p15:guide id="6" pos="157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481" userDrawn="1">
          <p15:clr>
            <a:srgbClr val="F26B43"/>
          </p15:clr>
        </p15:guide>
        <p15:guide id="9" pos="2934" userDrawn="1">
          <p15:clr>
            <a:srgbClr val="F26B43"/>
          </p15:clr>
        </p15:guide>
        <p15:guide id="10" pos="3387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293" userDrawn="1">
          <p15:clr>
            <a:srgbClr val="F26B43"/>
          </p15:clr>
        </p15:guide>
        <p15:guide id="13" pos="4746" userDrawn="1">
          <p15:clr>
            <a:srgbClr val="F26B43"/>
          </p15:clr>
        </p15:guide>
        <p15:guide id="14" pos="5199" userDrawn="1">
          <p15:clr>
            <a:srgbClr val="F26B43"/>
          </p15:clr>
        </p15:guide>
        <p15:guide id="15" pos="5652" userDrawn="1">
          <p15:clr>
            <a:srgbClr val="F26B43"/>
          </p15:clr>
        </p15:guide>
        <p15:guide id="16" pos="6105" userDrawn="1">
          <p15:clr>
            <a:srgbClr val="F26B43"/>
          </p15:clr>
        </p15:guide>
        <p15:guide id="17" pos="6558" userDrawn="1">
          <p15:clr>
            <a:srgbClr val="F26B43"/>
          </p15:clr>
        </p15:guide>
        <p15:guide id="18" pos="7011" userDrawn="1">
          <p15:clr>
            <a:srgbClr val="F26B43"/>
          </p15:clr>
        </p15:guide>
        <p15:guide id="19" pos="7464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216" userDrawn="1">
          <p15:clr>
            <a:srgbClr val="F26B43"/>
          </p15:clr>
        </p15:guide>
        <p15:guide id="23" orient="horz" pos="696" userDrawn="1">
          <p15:clr>
            <a:srgbClr val="F26B43"/>
          </p15:clr>
        </p15:guide>
        <p15:guide id="24" orient="horz" pos="1188" userDrawn="1">
          <p15:clr>
            <a:srgbClr val="F26B43"/>
          </p15:clr>
        </p15:guide>
        <p15:guide id="25" orient="horz" pos="1674" userDrawn="1">
          <p15:clr>
            <a:srgbClr val="F26B43"/>
          </p15:clr>
        </p15:guide>
        <p15:guide id="26" orient="horz" pos="2160" userDrawn="1">
          <p15:clr>
            <a:srgbClr val="F26B43"/>
          </p15:clr>
        </p15:guide>
        <p15:guide id="27" orient="horz" pos="2646" userDrawn="1">
          <p15:clr>
            <a:srgbClr val="F26B43"/>
          </p15:clr>
        </p15:guide>
        <p15:guide id="28" orient="horz" pos="3132" userDrawn="1">
          <p15:clr>
            <a:srgbClr val="F26B43"/>
          </p15:clr>
        </p15:guide>
        <p15:guide id="29" orient="horz" pos="3618" userDrawn="1">
          <p15:clr>
            <a:srgbClr val="F26B43"/>
          </p15:clr>
        </p15:guide>
        <p15:guide id="30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t.ly/diWI3" TargetMode="External"/><Relationship Id="rId2" Type="http://schemas.openxmlformats.org/officeDocument/2006/relationships/hyperlink" Target="https://t.ly/ZP--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t.ly/Ga2th" TargetMode="External"/><Relationship Id="rId5" Type="http://schemas.openxmlformats.org/officeDocument/2006/relationships/hyperlink" Target="https://www.hsl.rl.ac.uk/" TargetMode="External"/><Relationship Id="rId4" Type="http://schemas.openxmlformats.org/officeDocument/2006/relationships/hyperlink" Target="t.ly/CYId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rmaconnect.com/the-challenges-of-upgrading-the-power-grid-for-a-decarbonised-electric-future/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Multi-Period Optimization</a:t>
            </a:r>
            <a:br>
              <a:rPr lang="en-US" dirty="0"/>
            </a:br>
            <a:r>
              <a:rPr lang="en-US" sz="2800" dirty="0"/>
              <a:t>for Power Distribution Systems with Battery Storage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Aryan Ritwajeet Jha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𝐿𝑜𝑠𝑠𝑒𝑠</m:t>
                        </m:r>
                      </m:sub>
                    </m:sSub>
                  </m:oMath>
                </a14:m>
                <a:r>
                  <a:rPr lang="en-US" dirty="0"/>
                  <a:t> in the network.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track of a power reference signal from the transmission level.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the system within operational bounds.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program optimizes the STL elements over the fast time-scale.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corrective optimization loop is required to be fast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minute).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Three-phase SOCP used to solve the optimization problem.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A Branch Flow Model (BFM) is used to represent the power </a:t>
                </a:r>
                <a:r>
                  <a:rPr lang="en-US"/>
                  <a:t>flow equations.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</p:spTree>
    <p:extLst>
      <p:ext uri="{BB962C8B-B14F-4D97-AF65-F5344CB8AC3E}">
        <p14:creationId xmlns:p14="http://schemas.microsoft.com/office/powerpoint/2010/main" val="2740823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The </a:t>
            </a:r>
            <a:r>
              <a:rPr lang="en-US" i="1" dirty="0"/>
              <a:t>Inner Loop </a:t>
            </a:r>
            <a:r>
              <a:rPr lang="en-US" dirty="0"/>
              <a:t>optimization problem can thus be formulated as:</a:t>
            </a:r>
          </a:p>
          <a:p>
            <a:pPr marL="182880" lvl="1" indent="0">
              <a:buNone/>
            </a:pPr>
            <a:r>
              <a:rPr lang="en-US" dirty="0"/>
              <a:t>&lt;INSERT formulae (26) to (36)&gt;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i="1" dirty="0"/>
              <a:t>Inner Loop </a:t>
            </a:r>
            <a:r>
              <a:rPr lang="en-US" dirty="0"/>
              <a:t>Objective function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Balance Equation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Flow Equations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Line Power Flow Constraints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dirty="0"/>
              <a:t>Relation between BFM sub-matrices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Voltage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Solar PV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Node Power Relations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</p:spTree>
    <p:extLst>
      <p:ext uri="{BB962C8B-B14F-4D97-AF65-F5344CB8AC3E}">
        <p14:creationId xmlns:p14="http://schemas.microsoft.com/office/powerpoint/2010/main" val="3035661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Complementarity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413814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51097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PhD at University of Vermont (UVM)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690A-7D87-BB6B-CC58-AEFD5893A9B5}"/>
              </a:ext>
            </a:extLst>
          </p:cNvPr>
          <p:cNvSpPr txBox="1"/>
          <p:nvPr/>
        </p:nvSpPr>
        <p:spPr>
          <a:xfrm>
            <a:off x="4910136" y="5193266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Asst. Prof. at UVM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8B3E19-B169-BEA8-941F-EF06AA784A19}"/>
              </a:ext>
            </a:extLst>
          </p:cNvPr>
          <p:cNvCxnSpPr/>
          <p:nvPr/>
        </p:nvCxnSpPr>
        <p:spPr>
          <a:xfrm>
            <a:off x="5629275" y="4105275"/>
            <a:ext cx="1333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898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Inverter-Interfaced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Three-Phase 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Non-Convex Loss-minimization problem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Formulated as a Convex Second Order Conic Program  (SOCP) for arriving at an initial solution for Non-Linear Program (NLP)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NLP run to ensure physically realizable solution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11344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Conditions derived to ensure that batteries do NOT simultaneously charge and discharge.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(Is that a big problem?)</a:t>
            </a:r>
          </a:p>
          <a:p>
            <a:endParaRPr lang="en-US" dirty="0"/>
          </a:p>
          <a:p>
            <a:r>
              <a:rPr lang="en-US" dirty="0"/>
              <a:t>Tested with </a:t>
            </a:r>
            <a:r>
              <a:rPr lang="en-US" dirty="0" err="1"/>
              <a:t>GridLab</a:t>
            </a:r>
            <a:r>
              <a:rPr lang="en-US" dirty="0"/>
              <a:t>-D for IEEE 13 and IEEE 123.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AC feasibility of the solutions ensured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Near-optimal performance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Solution time &lt; 1 min.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64621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5"/>
            <a:ext cx="10063163" cy="3256786"/>
          </a:xfrm>
        </p:spPr>
        <p:txBody>
          <a:bodyPr>
            <a:normAutofit/>
          </a:bodyPr>
          <a:lstStyle/>
          <a:p>
            <a:r>
              <a:rPr lang="en-US" dirty="0" err="1"/>
              <a:t>ConEd</a:t>
            </a:r>
            <a:r>
              <a:rPr lang="en-US" baseline="30000" dirty="0"/>
              <a:t>*</a:t>
            </a:r>
            <a:r>
              <a:rPr lang="en-US" dirty="0"/>
              <a:t> of NY moving towards Distributed System Platforms (DSPs)</a:t>
            </a:r>
          </a:p>
          <a:p>
            <a:endParaRPr lang="en-US" dirty="0"/>
          </a:p>
          <a:p>
            <a:r>
              <a:rPr lang="en-US" dirty="0"/>
              <a:t>These DSPs allow for DERs to be factored into Optimization schemes for Power Generation</a:t>
            </a:r>
          </a:p>
          <a:p>
            <a:endParaRPr lang="en-US" dirty="0"/>
          </a:p>
          <a:p>
            <a:r>
              <a:rPr lang="en-US" dirty="0"/>
              <a:t>DERs can be Optimized to function as Virtual Batteries (VBs)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provide energy services at different </a:t>
            </a:r>
            <a:r>
              <a:rPr lang="en-US" dirty="0" err="1"/>
              <a:t>spatio</a:t>
            </a:r>
            <a:r>
              <a:rPr lang="en-US" dirty="0"/>
              <a:t>-temporal scales.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EBC6E-AF86-6BC5-4CB0-6803F1624DA1}"/>
              </a:ext>
            </a:extLst>
          </p:cNvPr>
          <p:cNvSpPr txBox="1"/>
          <p:nvPr/>
        </p:nvSpPr>
        <p:spPr>
          <a:xfrm>
            <a:off x="1238250" y="5505451"/>
            <a:ext cx="3838575" cy="1200329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Consolidated Edison, electric utility in NY and NOT </a:t>
            </a:r>
            <a:r>
              <a:rPr lang="en-US" dirty="0" err="1">
                <a:solidFill>
                  <a:schemeClr val="bg1"/>
                </a:solidFill>
              </a:rPr>
              <a:t>ComEd</a:t>
            </a:r>
            <a:r>
              <a:rPr lang="en-US" dirty="0">
                <a:solidFill>
                  <a:schemeClr val="bg1"/>
                </a:solidFill>
              </a:rPr>
              <a:t>, Commonwealth Edison, electric utility in IL</a:t>
            </a:r>
          </a:p>
        </p:txBody>
      </p:sp>
    </p:spTree>
    <p:extLst>
      <p:ext uri="{BB962C8B-B14F-4D97-AF65-F5344CB8AC3E}">
        <p14:creationId xmlns:p14="http://schemas.microsoft.com/office/powerpoint/2010/main" val="497868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Traditionally, </a:t>
            </a:r>
            <a:r>
              <a:rPr lang="en-US" i="1" dirty="0" err="1"/>
              <a:t>DistFlow</a:t>
            </a:r>
            <a:r>
              <a:rPr lang="en-US" i="1" dirty="0"/>
              <a:t> </a:t>
            </a:r>
            <a:r>
              <a:rPr lang="en-US" dirty="0"/>
              <a:t>algorithms based on the Branch Flow Model (BFM), which are an exact non-linear formulation of the distribution power flow equations, only work on balanced single-phase equivalent networks.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Distribution Networks are inherently unbalanced.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21834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[22] </a:t>
            </a:r>
            <a:r>
              <a:rPr lang="en-US" dirty="0"/>
              <a:t>by the same authors, they have developed a three-phase convex SOCP relaxation of the multi-period OPF problem, and provided sufficient conditions which ensure the avoidance of simultaneous charging and discharging.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this paper, they extend the work by developing a Multi-Period SOCP-NLP algorithm that provides a </a:t>
            </a:r>
            <a:r>
              <a:rPr lang="en-US" i="1" dirty="0"/>
              <a:t>near </a:t>
            </a:r>
            <a:r>
              <a:rPr lang="en-US" dirty="0"/>
              <a:t>optimal and guaranteed feasible solution.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097106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optimized solutions from the relaxed SOCP model, are used to initialize a Non-Linear Program (NLP) of the actual AC Power Flow, to obtain a physically realizable solution.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Real-Power Solutions that form the energy trajectory and are obtained from the SOCP, are fixed in the NLP,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leading to a decoupling of the different time-steps</a:t>
            </a:r>
            <a:r>
              <a:rPr lang="en-US" dirty="0"/>
              <a:t>. </a:t>
            </a:r>
            <a:r>
              <a:rPr lang="en-US" b="1" i="1" dirty="0"/>
              <a:t>(What? How?)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As a result, the NLP solves for each time-step separately (possibly in-parallel), leading to a scalable framework. </a:t>
            </a:r>
            <a:r>
              <a:rPr lang="en-US" b="1" i="1" dirty="0"/>
              <a:t>(What?)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Validation is performed using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4063236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62890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5109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1200329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Then: PhD at University of Vermont (UVM)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768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IEEE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, Unbalanced,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Algorithm implemented in </a:t>
                </a:r>
                <a:r>
                  <a:rPr lang="en-US" i="1" dirty="0"/>
                  <a:t>Receding-Horizon </a:t>
                </a:r>
                <a:r>
                  <a:rPr lang="en-US" dirty="0"/>
                  <a:t>fashion.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i="1" dirty="0"/>
                  <a:t>Receding-Horizon </a:t>
                </a:r>
                <a:r>
                  <a:rPr lang="en-US" dirty="0"/>
                  <a:t>means a rolling window where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time-steps from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made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since predictions are updated at every time step, for the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,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 steps from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are once again made.</a:t>
                </a:r>
              </a:p>
              <a:p>
                <a:pPr lvl="1"/>
                <a:r>
                  <a:rPr lang="en-US" dirty="0"/>
                  <a:t>The cycle goes on.</a:t>
                </a:r>
              </a:p>
              <a:p>
                <a:pPr lvl="1"/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blipFill>
                <a:blip r:embed="rId2"/>
                <a:stretch>
                  <a:fillRect l="-414" t="-3262" r="-190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0B6DA4-6AFC-3029-20D5-7902E391DECE}"/>
              </a:ext>
            </a:extLst>
          </p:cNvPr>
          <p:cNvGrpSpPr/>
          <p:nvPr/>
        </p:nvGrpSpPr>
        <p:grpSpPr>
          <a:xfrm>
            <a:off x="8644378" y="1690935"/>
            <a:ext cx="3007151" cy="3448837"/>
            <a:chOff x="8474695" y="1719215"/>
            <a:chExt cx="3007151" cy="34488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F98BC0-135B-680B-30F4-9C66C6A56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4695" y="1719215"/>
              <a:ext cx="3007151" cy="2248508"/>
            </a:xfrm>
            <a:prstGeom prst="rect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/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Fig. Aggregate solar, demand and net-demand profile over a prediction horizon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𝑚𝑖𝑛𝑢𝑡𝑒𝑠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1688" t="-2010" b="-6533"/>
                  </a:stretch>
                </a:blipFill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16270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E8D8754-8752-D118-4DFD-F18A5E6DE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914712"/>
              </p:ext>
            </p:extLst>
          </p:nvPr>
        </p:nvGraphicFramePr>
        <p:xfrm>
          <a:off x="600076" y="1486506"/>
          <a:ext cx="11371966" cy="5253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4032008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97D59-505B-282A-F887-E99C5370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57" y="2442940"/>
            <a:ext cx="6687483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80ED8-9532-1377-C217-167F8DDE1E40}"/>
              </a:ext>
            </a:extLst>
          </p:cNvPr>
          <p:cNvSpPr txBox="1"/>
          <p:nvPr/>
        </p:nvSpPr>
        <p:spPr>
          <a:xfrm>
            <a:off x="390057" y="5743922"/>
            <a:ext cx="6687484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Coupling of SOCP with NLP by fixing real power solutions from SOCP and hence decoupling the NLP to obtain a feasible solution. </a:t>
            </a:r>
            <a:r>
              <a:rPr lang="en-US" b="1" i="1" dirty="0">
                <a:solidFill>
                  <a:schemeClr val="bg1"/>
                </a:solidFill>
              </a:rPr>
              <a:t>(What? How?)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759294-2182-23C6-E864-8EDE879C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15" y="2442940"/>
            <a:ext cx="4751086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5779B3-FFB5-C54A-2480-54ECABAD79A1}"/>
              </a:ext>
            </a:extLst>
          </p:cNvPr>
          <p:cNvSpPr txBox="1"/>
          <p:nvPr/>
        </p:nvSpPr>
        <p:spPr>
          <a:xfrm>
            <a:off x="7258515" y="5743922"/>
            <a:ext cx="4751086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Available reactive power variation range for NLP across multiple time-steps based on the active power trajectory provided by the SOCP.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7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Distributed Storage and Solar PV Units randomly added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b="0" dirty="0"/>
                  <a:t> nodes</a:t>
                </a:r>
              </a:p>
              <a:p>
                <a:pPr lvl="2"/>
                <a:r>
                  <a:rPr lang="en-US" dirty="0"/>
                  <a:t>They can supply active and reactive power through four quadrant operation.</a:t>
                </a:r>
              </a:p>
              <a:p>
                <a:pPr lvl="2"/>
                <a:r>
                  <a:rPr lang="en-US" dirty="0"/>
                  <a:t>Each storage unit has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𝑘𝑊h</m:t>
                    </m:r>
                  </m:oMath>
                </a14:m>
                <a:r>
                  <a:rPr lang="en-US" dirty="0"/>
                  <a:t> and apparent power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solar PV unit has a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Solar and Load Profile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2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21111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Three-phase OPF is run in a receding horizon fashion with prediction horizon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time-steps, for the dispatch of controllable assets of the network to </a:t>
                </a:r>
                <a:r>
                  <a:rPr lang="en-US" b="1" dirty="0"/>
                  <a:t>minimize network losses.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dirty="0"/>
                  <a:t>Set-points provided by the solutions of the SOCP are used to initialize an NLP to provide a feasible solution.</a:t>
                </a:r>
              </a:p>
              <a:p>
                <a:pPr lvl="2"/>
                <a:r>
                  <a:rPr lang="en-US" dirty="0"/>
                  <a:t>SOCP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with </a:t>
                </a:r>
                <a:r>
                  <a:rPr lang="en-US" dirty="0">
                    <a:solidFill>
                      <a:srgbClr val="C2A1D3"/>
                    </a:solidFill>
                  </a:rPr>
                  <a:t>Julia</a:t>
                </a:r>
                <a:r>
                  <a:rPr lang="en-US" dirty="0"/>
                  <a:t> and solved using GUROBI.</a:t>
                </a:r>
              </a:p>
              <a:p>
                <a:pPr lvl="3"/>
                <a:r>
                  <a:rPr lang="en-US" dirty="0"/>
                  <a:t>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(k as in thousand)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81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 r="-1227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18739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2"/>
                <a:r>
                  <a:rPr lang="en-US" dirty="0"/>
                  <a:t>NLP also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but solved using IPOPT </a:t>
                </a:r>
                <a:r>
                  <a:rPr lang="en-US" dirty="0">
                    <a:hlinkClick r:id="rId3" action="ppaction://hlinksldjump"/>
                  </a:rPr>
                  <a:t>[36] </a:t>
                </a:r>
                <a:r>
                  <a:rPr lang="en-US" dirty="0"/>
                  <a:t>using the HSL_MA86 solver </a:t>
                </a:r>
                <a:r>
                  <a:rPr lang="en-US" dirty="0">
                    <a:hlinkClick r:id="rId3" action="ppaction://hlinksldjump"/>
                  </a:rPr>
                  <a:t>[37]</a:t>
                </a:r>
                <a:endParaRPr lang="en-US" dirty="0"/>
              </a:p>
              <a:p>
                <a:pPr lvl="3"/>
                <a:r>
                  <a:rPr lang="en-US" dirty="0"/>
                  <a:t>A single-period of the 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k non-linear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4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585967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levels for both loads (low and high) and solar PV generation (low and high)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‘High’ implies Base Values for both Loads as well as solar PV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‘Low’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dirty="0"/>
                  <a:t> of the base values in both cases.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scenarios are modeled:</a:t>
                </a:r>
              </a:p>
              <a:p>
                <a:pPr lvl="3"/>
                <a:r>
                  <a:rPr lang="en-US" dirty="0"/>
                  <a:t>LL (Low Solar, Low Loads)</a:t>
                </a:r>
              </a:p>
              <a:p>
                <a:pPr lvl="3"/>
                <a:r>
                  <a:rPr lang="en-US" dirty="0"/>
                  <a:t>LH (Low Solar, High Loads)</a:t>
                </a:r>
              </a:p>
              <a:p>
                <a:pPr lvl="3"/>
                <a:r>
                  <a:rPr lang="en-US" dirty="0"/>
                  <a:t>HL (High Solar, Low Loads)</a:t>
                </a:r>
              </a:p>
              <a:p>
                <a:pPr lvl="3"/>
                <a:r>
                  <a:rPr lang="en-US" dirty="0"/>
                  <a:t>HH (High Solar, High Loads)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7197B-09A9-8B24-6454-3EFD1F676E9A}"/>
              </a:ext>
            </a:extLst>
          </p:cNvPr>
          <p:cNvGrpSpPr/>
          <p:nvPr/>
        </p:nvGrpSpPr>
        <p:grpSpPr>
          <a:xfrm>
            <a:off x="5643019" y="4514687"/>
            <a:ext cx="5373188" cy="1522020"/>
            <a:chOff x="5643019" y="4514687"/>
            <a:chExt cx="5373188" cy="15220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496649-7A91-4CEB-A7B8-178A281E3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8325" y="4514687"/>
              <a:ext cx="5367882" cy="9765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15D0D-CA21-3628-581E-73B090CDF702}"/>
                </a:ext>
              </a:extLst>
            </p:cNvPr>
            <p:cNvSpPr txBox="1"/>
            <p:nvPr/>
          </p:nvSpPr>
          <p:spPr>
            <a:xfrm>
              <a:off x="5643019" y="5667375"/>
              <a:ext cx="536788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Different Solar and Load Cases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041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1"/>
                <a:r>
                  <a:rPr lang="en-US" dirty="0"/>
                  <a:t>Optimality gap always below 3% for different solar penetration levels.</a:t>
                </a:r>
              </a:p>
              <a:p>
                <a:pPr lvl="1"/>
                <a:r>
                  <a:rPr lang="en-US" dirty="0"/>
                  <a:t>Feasible solutions always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/>
                  <a:t> difference).</a:t>
                </a:r>
              </a:p>
              <a:p>
                <a:pPr lvl="1"/>
                <a:r>
                  <a:rPr lang="en-US" dirty="0"/>
                  <a:t>Solution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&lt;45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NLP total time assuming parallelized operation over every single time step.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blipFill>
                <a:blip r:embed="rId3"/>
                <a:stretch>
                  <a:fillRect l="-439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40625B-79B9-1450-D829-09C941F20122}"/>
              </a:ext>
            </a:extLst>
          </p:cNvPr>
          <p:cNvGrpSpPr/>
          <p:nvPr/>
        </p:nvGrpSpPr>
        <p:grpSpPr>
          <a:xfrm>
            <a:off x="8122850" y="2248664"/>
            <a:ext cx="3954850" cy="2341016"/>
            <a:chOff x="8122850" y="2248664"/>
            <a:chExt cx="3954850" cy="23410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E046F-33D8-BF1D-A651-916998315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2850" y="2248664"/>
              <a:ext cx="3954850" cy="14860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15F088-A73A-D7DB-7436-5B55324DD9BF}"/>
                </a:ext>
              </a:extLst>
            </p:cNvPr>
            <p:cNvSpPr txBox="1"/>
            <p:nvPr/>
          </p:nvSpPr>
          <p:spPr>
            <a:xfrm>
              <a:off x="8122850" y="3943349"/>
              <a:ext cx="395485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Table: Comparison of the Optimality Gap Values of SOCP and NLP.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BCC5B2B-08F9-3951-F0F1-1ABA23337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238" y="4798300"/>
            <a:ext cx="3653933" cy="129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5280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[22]</a:t>
            </a:r>
            <a:r>
              <a:rPr lang="en-IN" dirty="0"/>
              <a:t> Nazir, N., &amp; </a:t>
            </a:r>
            <a:r>
              <a:rPr lang="en-IN" dirty="0" err="1"/>
              <a:t>Almassalkhi</a:t>
            </a:r>
            <a:r>
              <a:rPr lang="en-IN" dirty="0"/>
              <a:t>, M. (2018). Receding-Horizon Optimization of Unbalanced Distribution Systems with Time-Scale Separation for Discrete and Continuous Control Devices. 2018 Power Systems Computation Conference (PSCC). IEEE. </a:t>
            </a:r>
            <a:r>
              <a:rPr lang="en-IN" dirty="0" err="1"/>
              <a:t>doi</a:t>
            </a:r>
            <a:r>
              <a:rPr lang="en-IN" dirty="0"/>
              <a:t>: 10.23919/PSCC.2018.8442555</a:t>
            </a:r>
          </a:p>
          <a:p>
            <a:r>
              <a:rPr lang="en-IN" dirty="0">
                <a:hlinkClick r:id="rId3"/>
              </a:rPr>
              <a:t>[36] </a:t>
            </a:r>
            <a:r>
              <a:rPr lang="en-IN" dirty="0"/>
              <a:t> </a:t>
            </a:r>
            <a:r>
              <a:rPr lang="en-US" dirty="0" err="1"/>
              <a:t>Wächter</a:t>
            </a:r>
            <a:r>
              <a:rPr lang="en-US" dirty="0"/>
              <a:t>, A., &amp; </a:t>
            </a:r>
            <a:r>
              <a:rPr lang="en-US" dirty="0" err="1"/>
              <a:t>Biegler</a:t>
            </a:r>
            <a:r>
              <a:rPr lang="en-US" dirty="0"/>
              <a:t>, L. T. (2006). On the implementation of an interior-point filter line-search algorithm for large-scale nonlinear programming. Math. Program., 106(1), 25–57. </a:t>
            </a:r>
            <a:r>
              <a:rPr lang="en-US" dirty="0" err="1"/>
              <a:t>doi</a:t>
            </a:r>
            <a:r>
              <a:rPr lang="en-US" dirty="0"/>
              <a:t>: 10.1007/s10107-004-0559-y</a:t>
            </a:r>
          </a:p>
          <a:p>
            <a:r>
              <a:rPr lang="en-US" dirty="0">
                <a:hlinkClick r:id="rId4"/>
              </a:rPr>
              <a:t>[37] </a:t>
            </a:r>
            <a:r>
              <a:rPr lang="en-US" dirty="0"/>
              <a:t>HSL - Home Page. (2023, May 24). Retrieved from </a:t>
            </a:r>
            <a:r>
              <a:rPr lang="en-US" dirty="0">
                <a:hlinkClick r:id="rId5"/>
              </a:rPr>
              <a:t>https://www.hsl.rl.ac.uk</a:t>
            </a:r>
            <a:endParaRPr lang="en-US" dirty="0"/>
          </a:p>
          <a:p>
            <a:r>
              <a:rPr lang="en-US" dirty="0">
                <a:hlinkClick r:id="rId6" action="ppaction://hlinkfile"/>
              </a:rPr>
              <a:t>[16b]</a:t>
            </a:r>
            <a:r>
              <a:rPr lang="en-US" dirty="0"/>
              <a:t> </a:t>
            </a:r>
            <a:r>
              <a:rPr lang="en-US" dirty="0" err="1"/>
              <a:t>Briglia</a:t>
            </a:r>
            <a:r>
              <a:rPr lang="en-US" dirty="0"/>
              <a:t>, E., </a:t>
            </a:r>
            <a:r>
              <a:rPr lang="en-US" dirty="0" err="1"/>
              <a:t>Alaggia</a:t>
            </a:r>
            <a:r>
              <a:rPr lang="en-US" dirty="0"/>
              <a:t>, S., &amp; Paganini, F. (2017). Distribution network management based on optimal power flow: Integration of discrete decision variables. 2017 51st Annual Conference on Information Sciences and Systems (CISS). IEEE. </a:t>
            </a:r>
            <a:r>
              <a:rPr lang="en-US" dirty="0" err="1"/>
              <a:t>doi</a:t>
            </a:r>
            <a:r>
              <a:rPr lang="en-US" dirty="0"/>
              <a:t>: 10.1109/CISS.2017.7926079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3634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5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Assets?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Two Different Optimization Time-Scales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slow time-scale for dispatching discrete mechanical assets using Mixed-Integer Program (MIP)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fast time-scale for continuously monitoring DERs using SOCP.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Two Different Optimization Time-Scales</a:t>
            </a:r>
          </a:p>
          <a:p>
            <a:pPr marL="0" indent="0">
              <a:buNone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Different Types of discrete and continuous operated devices. 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E.g. Capacitor/Reactor Banks, Line Regulators (On/Off), Load-Tap-Changing (LTC) Transformers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Discrete states of these devices render the problem NP-hard. </a:t>
            </a:r>
            <a:r>
              <a:rPr lang="en-US" b="1" i="1" dirty="0"/>
              <a:t>(So, they were NOT NP-hard anyway?)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McCormick relaxation and linearization techniques have been used to incorporate these devices into the OPF problem for a BALANCED network. [16b]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This necessitates the use of separate optimization loops to coordinate them.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 also have operational constraints on tap changes per hour to limit wear and tear, which necessitates separation.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26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Novel hierarchical OPF scheme for separation of the slow-mechanical (discrete control scheme) and fast power-electronic (continuous control scheme) on two different time-scales.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Service Transformer Layers (STL) elements dispatched optimally using Multi-Period three-phase SOCP convex relaxation techniques applied to radial distribution networks for fast corrective control.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Simultaneous charging and discharging of batteries in a convex model of 3-phase system is also analyzed and conditions are provided under which this can be avoided.	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3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3557B5-DFC4-FC83-8B8C-058090A2A363}"/>
              </a:ext>
            </a:extLst>
          </p:cNvPr>
          <p:cNvGrpSpPr/>
          <p:nvPr/>
        </p:nvGrpSpPr>
        <p:grpSpPr>
          <a:xfrm>
            <a:off x="1240513" y="2647949"/>
            <a:ext cx="9189362" cy="3297486"/>
            <a:chOff x="1078588" y="2484673"/>
            <a:chExt cx="10061810" cy="368708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F94A26A-43FA-ACE0-A143-A93D509AD2CF}"/>
                </a:ext>
              </a:extLst>
            </p:cNvPr>
            <p:cNvSpPr/>
            <p:nvPr/>
          </p:nvSpPr>
          <p:spPr>
            <a:xfrm>
              <a:off x="819834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AC Three-phase Non-Linear Model (Plant)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04DED1-0FB1-2C31-8BDA-9BA179A34F18}"/>
                </a:ext>
              </a:extLst>
            </p:cNvPr>
            <p:cNvSpPr/>
            <p:nvPr/>
          </p:nvSpPr>
          <p:spPr>
            <a:xfrm>
              <a:off x="463846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Minutely Dispatch of Flexible Assets (SOCP)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E2973D9-2711-D3ED-7BDF-88C7100294E0}"/>
                </a:ext>
              </a:extLst>
            </p:cNvPr>
            <p:cNvSpPr/>
            <p:nvPr/>
          </p:nvSpPr>
          <p:spPr>
            <a:xfrm>
              <a:off x="1078588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Hourly Dispatch of Mechanical Assets (MILP)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351C196-0679-1166-C336-BA73212C1A04}"/>
                </a:ext>
              </a:extLst>
            </p:cNvPr>
            <p:cNvSpPr/>
            <p:nvPr/>
          </p:nvSpPr>
          <p:spPr>
            <a:xfrm>
              <a:off x="2781094" y="2484673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Forecast and Analytics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09C44E-58FA-BBB6-0DAE-A5F60E0F4D68}"/>
              </a:ext>
            </a:extLst>
          </p:cNvPr>
          <p:cNvCxnSpPr/>
          <p:nvPr/>
        </p:nvCxnSpPr>
        <p:spPr>
          <a:xfrm>
            <a:off x="9085033" y="5920275"/>
            <a:ext cx="0" cy="5111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0C0508-49E0-2AAA-67D0-1D95CBE9ABA8}"/>
              </a:ext>
            </a:extLst>
          </p:cNvPr>
          <p:cNvCxnSpPr>
            <a:cxnSpLocks/>
          </p:cNvCxnSpPr>
          <p:nvPr/>
        </p:nvCxnSpPr>
        <p:spPr>
          <a:xfrm flipH="1">
            <a:off x="2578107" y="6448424"/>
            <a:ext cx="65243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931C94-930C-B8C9-3559-94F20FF7BB36}"/>
              </a:ext>
            </a:extLst>
          </p:cNvPr>
          <p:cNvCxnSpPr/>
          <p:nvPr/>
        </p:nvCxnSpPr>
        <p:spPr>
          <a:xfrm flipV="1">
            <a:off x="2578107" y="5920275"/>
            <a:ext cx="0" cy="51111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F5FB0F-3324-0F3B-E8C6-FC94C52667AB}"/>
              </a:ext>
            </a:extLst>
          </p:cNvPr>
          <p:cNvCxnSpPr/>
          <p:nvPr/>
        </p:nvCxnSpPr>
        <p:spPr>
          <a:xfrm flipV="1">
            <a:off x="5927260" y="5920275"/>
            <a:ext cx="0" cy="51963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4464F9-6FBB-8539-E254-D80F05008A2B}"/>
              </a:ext>
            </a:extLst>
          </p:cNvPr>
          <p:cNvCxnSpPr/>
          <p:nvPr/>
        </p:nvCxnSpPr>
        <p:spPr>
          <a:xfrm flipH="1">
            <a:off x="2583986" y="3963536"/>
            <a:ext cx="1551260" cy="66631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816974-B3E6-784C-4A21-3B384C56B74C}"/>
              </a:ext>
            </a:extLst>
          </p:cNvPr>
          <p:cNvCxnSpPr/>
          <p:nvPr/>
        </p:nvCxnSpPr>
        <p:spPr>
          <a:xfrm>
            <a:off x="4138870" y="3963536"/>
            <a:ext cx="1684000" cy="6663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954D35-0531-6A43-9269-38CAA609FE31}"/>
              </a:ext>
            </a:extLst>
          </p:cNvPr>
          <p:cNvCxnSpPr/>
          <p:nvPr/>
        </p:nvCxnSpPr>
        <p:spPr>
          <a:xfrm>
            <a:off x="7178668" y="5255829"/>
            <a:ext cx="56426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7CF4A0-5E70-802C-2089-E7320651866B}"/>
              </a:ext>
            </a:extLst>
          </p:cNvPr>
          <p:cNvCxnSpPr/>
          <p:nvPr/>
        </p:nvCxnSpPr>
        <p:spPr>
          <a:xfrm>
            <a:off x="3927460" y="5255829"/>
            <a:ext cx="56426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3CE6A8-9F6B-7E6F-6002-EFF90ED23FF2}"/>
              </a:ext>
            </a:extLst>
          </p:cNvPr>
          <p:cNvSpPr txBox="1"/>
          <p:nvPr/>
        </p:nvSpPr>
        <p:spPr>
          <a:xfrm>
            <a:off x="1371600" y="1724025"/>
            <a:ext cx="10210800" cy="49244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Flowchart showing the Hierarchical time-scale control algorithm</a:t>
            </a:r>
          </a:p>
        </p:txBody>
      </p:sp>
    </p:spTree>
    <p:extLst>
      <p:ext uri="{BB962C8B-B14F-4D97-AF65-F5344CB8AC3E}">
        <p14:creationId xmlns:p14="http://schemas.microsoft.com/office/powerpoint/2010/main" val="245646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dirty="0"/>
                  <a:t>Want to minimize number of changes in mechanical discrete control components to reduce wear and tear.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from a nominal set-point using operation of these discrete assets.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The outer loop also schedules active power exchanges of the STL elements, considering the variability of solar PV generation and forecast energy demands.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Reactive Power Control of STL elements reserved for corrective control, in the </a:t>
                </a:r>
                <a:r>
                  <a:rPr lang="en-US" i="1" dirty="0"/>
                  <a:t>Inner Loop.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1210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1395619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Since discrete decision variables only take integer values, the</a:t>
            </a:r>
            <a:r>
              <a:rPr lang="en-US" i="1" dirty="0"/>
              <a:t> outer loop </a:t>
            </a:r>
            <a:r>
              <a:rPr lang="en-US" dirty="0"/>
              <a:t>problem becomes a mixed-integer problem, which is NP-hard.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Branch and bound techniques can be effective on MIPs if their continuous versions are convex.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In order to reduce the computational complexity of the outer loop, a three-phase LINEARIZED model of the network is used.</a:t>
            </a:r>
          </a:p>
          <a:p>
            <a:pPr marL="182880" lvl="1" indent="0">
              <a:buNone/>
            </a:pPr>
            <a:r>
              <a:rPr lang="en-US" dirty="0"/>
              <a:t>	This reduces the problem to a Mixed-Integer Linear Program (MILP).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23354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Tx/>
                  <a:buChar char="‪"/>
                </a:pPr>
                <a:r>
                  <a:rPr lang="en-US" dirty="0"/>
                  <a:t>STL Architecture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Four-Quadrant Control Scheme. Can supply and consume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Each STL element is composed of a renewable source of energy such as solar power and some form of storage like a battery bank.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blipFill>
                <a:blip r:embed="rId2"/>
                <a:stretch>
                  <a:fillRect t="-269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9C3599-3E3F-5FB8-0F50-3986F7D27EE9}"/>
              </a:ext>
            </a:extLst>
          </p:cNvPr>
          <p:cNvGrpSpPr/>
          <p:nvPr/>
        </p:nvGrpSpPr>
        <p:grpSpPr>
          <a:xfrm>
            <a:off x="1944406" y="3790950"/>
            <a:ext cx="1114424" cy="914399"/>
            <a:chOff x="1944406" y="3790950"/>
            <a:chExt cx="1114424" cy="9143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38F8C8-F6CC-4178-8E2B-6792449FB4A2}"/>
                </a:ext>
              </a:extLst>
            </p:cNvPr>
            <p:cNvSpPr txBox="1"/>
            <p:nvPr/>
          </p:nvSpPr>
          <p:spPr>
            <a:xfrm>
              <a:off x="1944406" y="3790950"/>
              <a:ext cx="1114424" cy="914399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2" name="Picture 11" descr="Rows of solar panels">
              <a:extLst>
                <a:ext uri="{FF2B5EF4-FFF2-40B4-BE49-F238E27FC236}">
                  <a16:creationId xmlns:a16="http://schemas.microsoft.com/office/drawing/2014/main" id="{AC7D3640-DBA9-857B-EA3C-AA6A804FD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03" y="3878728"/>
              <a:ext cx="1029485" cy="6863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CE5DF4-004E-64DD-8D7C-FD2FE7B55739}"/>
              </a:ext>
            </a:extLst>
          </p:cNvPr>
          <p:cNvGrpSpPr/>
          <p:nvPr/>
        </p:nvGrpSpPr>
        <p:grpSpPr>
          <a:xfrm>
            <a:off x="3867149" y="3790950"/>
            <a:ext cx="1114425" cy="914400"/>
            <a:chOff x="3867149" y="3790950"/>
            <a:chExt cx="1114425" cy="9144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839443-BF84-8A13-8AB7-176487EB1B89}"/>
                </a:ext>
              </a:extLst>
            </p:cNvPr>
            <p:cNvSpPr txBox="1"/>
            <p:nvPr/>
          </p:nvSpPr>
          <p:spPr>
            <a:xfrm>
              <a:off x="3867149" y="3790950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13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D19EC42F-E1E2-00DB-D9B9-BDF64AD5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3" y="3820046"/>
              <a:ext cx="876299" cy="87629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9EB8C-63C8-8E9F-D4DD-62B94BB6DC7C}"/>
              </a:ext>
            </a:extLst>
          </p:cNvPr>
          <p:cNvGrpSpPr/>
          <p:nvPr/>
        </p:nvGrpSpPr>
        <p:grpSpPr>
          <a:xfrm>
            <a:off x="3867149" y="5163072"/>
            <a:ext cx="1114425" cy="914400"/>
            <a:chOff x="3867149" y="5163072"/>
            <a:chExt cx="1114425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5818C7-63C6-C68A-2DBD-FE5050DD4E2F}"/>
                </a:ext>
              </a:extLst>
            </p:cNvPr>
            <p:cNvSpPr txBox="1"/>
            <p:nvPr/>
          </p:nvSpPr>
          <p:spPr>
            <a:xfrm>
              <a:off x="3867149" y="5163072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5" name="Picture 14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2ABF3D29-9C2B-30F3-933F-5DC48FA0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2" y="5163072"/>
              <a:ext cx="876299" cy="87629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192F8B-08A1-0CB3-2AA3-2F22B45C4927}"/>
              </a:ext>
            </a:extLst>
          </p:cNvPr>
          <p:cNvGrpSpPr/>
          <p:nvPr/>
        </p:nvGrpSpPr>
        <p:grpSpPr>
          <a:xfrm>
            <a:off x="5489460" y="4248149"/>
            <a:ext cx="2340090" cy="1362075"/>
            <a:chOff x="5489460" y="4248149"/>
            <a:chExt cx="2340090" cy="13620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EC656-29D3-7978-DE24-780444599791}"/>
                </a:ext>
              </a:extLst>
            </p:cNvPr>
            <p:cNvSpPr txBox="1"/>
            <p:nvPr/>
          </p:nvSpPr>
          <p:spPr>
            <a:xfrm>
              <a:off x="5489460" y="4248149"/>
              <a:ext cx="2340090" cy="1362075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7" name="Picture 16" descr="A picture containing tower, pylon, sky, building&#10;&#10;Description automatically generated">
              <a:extLst>
                <a:ext uri="{FF2B5EF4-FFF2-40B4-BE49-F238E27FC236}">
                  <a16:creationId xmlns:a16="http://schemas.microsoft.com/office/drawing/2014/main" id="{70579654-F273-BD0F-DE52-B43C1EDE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777085" y="4334779"/>
              <a:ext cx="1738140" cy="11600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05444-95EF-1B6F-EC57-72F6026090B1}"/>
              </a:ext>
            </a:extLst>
          </p:cNvPr>
          <p:cNvGrpSpPr/>
          <p:nvPr/>
        </p:nvGrpSpPr>
        <p:grpSpPr>
          <a:xfrm>
            <a:off x="1912363" y="5168343"/>
            <a:ext cx="1114425" cy="914400"/>
            <a:chOff x="1912363" y="5215068"/>
            <a:chExt cx="1114425" cy="914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54396F-DF32-CBEF-3B0F-7C07D8D7885D}"/>
                </a:ext>
              </a:extLst>
            </p:cNvPr>
            <p:cNvSpPr txBox="1"/>
            <p:nvPr/>
          </p:nvSpPr>
          <p:spPr>
            <a:xfrm>
              <a:off x="1912363" y="5215068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9" name="Picture 18" descr="A picture containing outdoor, sky, grass, cloud&#10;&#10;Description automatically generated">
              <a:extLst>
                <a:ext uri="{FF2B5EF4-FFF2-40B4-BE49-F238E27FC236}">
                  <a16:creationId xmlns:a16="http://schemas.microsoft.com/office/drawing/2014/main" id="{7988BB63-DD4F-4D0B-6C2B-3833A64B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675" y="5344048"/>
              <a:ext cx="1029485" cy="61839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2BB825-9CAA-5D1B-817E-BCDB62A171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58830" y="4248150"/>
            <a:ext cx="80831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6031A-FB0D-E348-A037-9AD3ECDB1C32}"/>
              </a:ext>
            </a:extLst>
          </p:cNvPr>
          <p:cNvCxnSpPr>
            <a:stCxn id="19" idx="3"/>
            <a:endCxn id="9" idx="1"/>
          </p:cNvCxnSpPr>
          <p:nvPr/>
        </p:nvCxnSpPr>
        <p:spPr>
          <a:xfrm>
            <a:off x="2987160" y="5606522"/>
            <a:ext cx="879989" cy="13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BCF312-0C9F-5255-0DD4-9409B4E8DE91}"/>
              </a:ext>
            </a:extLst>
          </p:cNvPr>
          <p:cNvCxnSpPr>
            <a:stCxn id="7" idx="3"/>
          </p:cNvCxnSpPr>
          <p:nvPr/>
        </p:nvCxnSpPr>
        <p:spPr>
          <a:xfrm>
            <a:off x="4981574" y="4248150"/>
            <a:ext cx="507886" cy="45719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133542-4068-D0A2-40D4-9A699C0920B5}"/>
              </a:ext>
            </a:extLst>
          </p:cNvPr>
          <p:cNvCxnSpPr>
            <a:stCxn id="9" idx="3"/>
          </p:cNvCxnSpPr>
          <p:nvPr/>
        </p:nvCxnSpPr>
        <p:spPr>
          <a:xfrm flipV="1">
            <a:off x="4981574" y="5215068"/>
            <a:ext cx="481186" cy="40520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3A1C62-5B10-B62F-749C-872F34EB8DFE}"/>
              </a:ext>
            </a:extLst>
          </p:cNvPr>
          <p:cNvSpPr txBox="1"/>
          <p:nvPr/>
        </p:nvSpPr>
        <p:spPr>
          <a:xfrm>
            <a:off x="1912363" y="4781550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Solar PV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FE3998-6C3C-983D-FA37-386C2AA0C91F}"/>
              </a:ext>
            </a:extLst>
          </p:cNvPr>
          <p:cNvSpPr txBox="1"/>
          <p:nvPr/>
        </p:nvSpPr>
        <p:spPr>
          <a:xfrm>
            <a:off x="1880321" y="6129963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642E1C-A2A2-FEC8-740D-CAD6C007A7FF}"/>
              </a:ext>
            </a:extLst>
          </p:cNvPr>
          <p:cNvSpPr txBox="1"/>
          <p:nvPr/>
        </p:nvSpPr>
        <p:spPr>
          <a:xfrm>
            <a:off x="3879527" y="475563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07FCD7-5063-A8BE-712B-7F55F80F7873}"/>
              </a:ext>
            </a:extLst>
          </p:cNvPr>
          <p:cNvSpPr txBox="1"/>
          <p:nvPr/>
        </p:nvSpPr>
        <p:spPr>
          <a:xfrm>
            <a:off x="3842691" y="614631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55F6F-2C05-AF59-4AB4-A0F9DFDCCFEC}"/>
              </a:ext>
            </a:extLst>
          </p:cNvPr>
          <p:cNvSpPr txBox="1"/>
          <p:nvPr/>
        </p:nvSpPr>
        <p:spPr>
          <a:xfrm>
            <a:off x="5777085" y="5753997"/>
            <a:ext cx="1776548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Transmission Network.</a:t>
            </a:r>
          </a:p>
        </p:txBody>
      </p:sp>
    </p:spTree>
    <p:extLst>
      <p:ext uri="{BB962C8B-B14F-4D97-AF65-F5344CB8AC3E}">
        <p14:creationId xmlns:p14="http://schemas.microsoft.com/office/powerpoint/2010/main" val="3062753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b86a79-a0e0-4fae-97d8-d960552457a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DD631CF16A9D4597B7910261C15C8D" ma:contentTypeVersion="8" ma:contentTypeDescription="Create a new document." ma:contentTypeScope="" ma:versionID="6df697ab8c469b327c4ca0ad6150b4d8">
  <xsd:schema xmlns:xsd="http://www.w3.org/2001/XMLSchema" xmlns:xs="http://www.w3.org/2001/XMLSchema" xmlns:p="http://schemas.microsoft.com/office/2006/metadata/properties" xmlns:ns3="07b86a79-a0e0-4fae-97d8-d960552457a2" xmlns:ns4="40f16175-07f6-4179-a7d3-44240c48c007" targetNamespace="http://schemas.microsoft.com/office/2006/metadata/properties" ma:root="true" ma:fieldsID="82c1df116234835aaac4f6705de5e513" ns3:_="" ns4:_="">
    <xsd:import namespace="07b86a79-a0e0-4fae-97d8-d960552457a2"/>
    <xsd:import namespace="40f16175-07f6-4179-a7d3-44240c48c0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86a79-a0e0-4fae-97d8-d96055245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16175-07f6-4179-a7d3-44240c48c0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9054-912F-4B88-91C1-59322474C23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4FE37C-59E4-4EF4-8795-42EF570B5A85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0f16175-07f6-4179-a7d3-44240c48c007"/>
    <ds:schemaRef ds:uri="07b86a79-a0e0-4fae-97d8-d960552457a2"/>
  </ds:schemaRefs>
</ds:datastoreItem>
</file>

<file path=customXml/itemProps3.xml><?xml version="1.0" encoding="utf-8"?>
<ds:datastoreItem xmlns:ds="http://schemas.openxmlformats.org/officeDocument/2006/customXml" ds:itemID="{C18629C6-1239-43B0-A562-8FCFB8E53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b86a79-a0e0-4fae-97d8-d960552457a2"/>
    <ds:schemaRef ds:uri="40f16175-07f6-4179-a7d3-44240c48c0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2679</TotalTime>
  <Words>2192</Words>
  <Application>Microsoft Office PowerPoint</Application>
  <PresentationFormat>Widescreen</PresentationFormat>
  <Paragraphs>224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Biome</vt:lpstr>
      <vt:lpstr>Calibri</vt:lpstr>
      <vt:lpstr>Cambria Math</vt:lpstr>
      <vt:lpstr>Century</vt:lpstr>
      <vt:lpstr>Corbel</vt:lpstr>
      <vt:lpstr>Times New Roman</vt:lpstr>
      <vt:lpstr>Wingdings</vt:lpstr>
      <vt:lpstr>Office Theme</vt:lpstr>
      <vt:lpstr>Multi-Period Optimization for Power Distribution Systems with Battery Storage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Libraries Student 10</cp:lastModifiedBy>
  <cp:revision>349</cp:revision>
  <cp:lastPrinted>2021-09-10T16:26:58Z</cp:lastPrinted>
  <dcterms:created xsi:type="dcterms:W3CDTF">2021-07-01T22:58:28Z</dcterms:created>
  <dcterms:modified xsi:type="dcterms:W3CDTF">2023-06-07T23:49:23Z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0x0101008EDD631CF16A9D4597B7910261C15C8D</vt:lpwstr>
  </property>
</Properties>
</file>